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60"/>
  </p:notesMasterIdLst>
  <p:handoutMasterIdLst>
    <p:handoutMasterId r:id="rId61"/>
  </p:handoutMasterIdLst>
  <p:sldIdLst>
    <p:sldId id="427" r:id="rId2"/>
    <p:sldId id="423" r:id="rId3"/>
    <p:sldId id="409" r:id="rId4"/>
    <p:sldId id="421" r:id="rId5"/>
    <p:sldId id="422" r:id="rId6"/>
    <p:sldId id="260" r:id="rId7"/>
    <p:sldId id="312" r:id="rId8"/>
    <p:sldId id="334" r:id="rId9"/>
    <p:sldId id="263" r:id="rId10"/>
    <p:sldId id="291" r:id="rId11"/>
    <p:sldId id="308" r:id="rId12"/>
    <p:sldId id="285" r:id="rId13"/>
    <p:sldId id="289" r:id="rId14"/>
    <p:sldId id="282" r:id="rId15"/>
    <p:sldId id="286" r:id="rId16"/>
    <p:sldId id="378" r:id="rId17"/>
    <p:sldId id="398" r:id="rId18"/>
    <p:sldId id="358" r:id="rId19"/>
    <p:sldId id="416" r:id="rId20"/>
    <p:sldId id="294" r:id="rId21"/>
    <p:sldId id="295" r:id="rId22"/>
    <p:sldId id="296" r:id="rId23"/>
    <p:sldId id="297" r:id="rId24"/>
    <p:sldId id="298" r:id="rId25"/>
    <p:sldId id="299" r:id="rId26"/>
    <p:sldId id="400" r:id="rId27"/>
    <p:sldId id="415" r:id="rId28"/>
    <p:sldId id="413" r:id="rId29"/>
    <p:sldId id="412" r:id="rId30"/>
    <p:sldId id="419" r:id="rId31"/>
    <p:sldId id="410" r:id="rId32"/>
    <p:sldId id="311" r:id="rId33"/>
    <p:sldId id="370" r:id="rId34"/>
    <p:sldId id="377" r:id="rId35"/>
    <p:sldId id="355" r:id="rId36"/>
    <p:sldId id="356" r:id="rId37"/>
    <p:sldId id="357" r:id="rId38"/>
    <p:sldId id="264" r:id="rId39"/>
    <p:sldId id="278" r:id="rId40"/>
    <p:sldId id="331" r:id="rId41"/>
    <p:sldId id="267" r:id="rId42"/>
    <p:sldId id="268" r:id="rId43"/>
    <p:sldId id="332" r:id="rId44"/>
    <p:sldId id="269" r:id="rId45"/>
    <p:sldId id="270" r:id="rId46"/>
    <p:sldId id="420" r:id="rId47"/>
    <p:sldId id="272" r:id="rId48"/>
    <p:sldId id="307" r:id="rId49"/>
    <p:sldId id="406" r:id="rId50"/>
    <p:sldId id="407" r:id="rId51"/>
    <p:sldId id="408" r:id="rId52"/>
    <p:sldId id="360" r:id="rId53"/>
    <p:sldId id="361" r:id="rId54"/>
    <p:sldId id="362" r:id="rId55"/>
    <p:sldId id="363" r:id="rId56"/>
    <p:sldId id="364" r:id="rId57"/>
    <p:sldId id="365" r:id="rId58"/>
    <p:sldId id="42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5" autoAdjust="0"/>
    <p:restoredTop sz="94522"/>
  </p:normalViewPr>
  <p:slideViewPr>
    <p:cSldViewPr snapToGrid="0">
      <p:cViewPr varScale="1">
        <p:scale>
          <a:sx n="101" d="100"/>
          <a:sy n="10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BF903-E8E7-0743-9C95-20A31CEF29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5C1CA-9342-A943-A97A-2D6861728E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CF45-9BD0-7844-8709-18C317EC846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9AE9D-53E4-E347-84DB-83C527B5D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FB0C6-D828-424D-8183-4648AA40D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42100-516E-634F-ACB3-634A76A2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6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2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icaleviden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561" y="655871"/>
            <a:ext cx="8555478" cy="2521414"/>
          </a:xfrm>
        </p:spPr>
        <p:txBody>
          <a:bodyPr>
            <a:normAutofit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Introduction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7" y="4114426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88386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295275" y="4114426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77573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89498" y="5591879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604948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24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3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1584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2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3109541" y="2743201"/>
            <a:ext cx="2414483" cy="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390" y="150060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326" y="194484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607826" y="3248984"/>
            <a:ext cx="11430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8824" y="3029473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incorporated</a:t>
            </a:r>
            <a:endParaRPr lang="en-US" sz="20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2973" y="252651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support null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413886" y="4640431"/>
            <a:ext cx="100830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5961" y="3940660"/>
            <a:ext cx="326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Fraction of data-supported </a:t>
            </a:r>
          </a:p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hypotheses that are null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498794" y="5049069"/>
            <a:ext cx="265176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9126" y="4843879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conditions on observed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2458" y="4444426"/>
            <a:ext cx="197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straightforward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458032" y="5457021"/>
            <a:ext cx="393192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58048" y="526682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descriptive, summarizes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54734" y="3747552"/>
            <a:ext cx="493776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38577" y="5919621"/>
            <a:ext cx="54864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098325">
            <a:off x="7192110" y="5734954"/>
            <a:ext cx="18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Ideally</a:t>
            </a:r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, never 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543480" y="671824"/>
            <a:ext cx="13716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701043">
            <a:off x="5715414" y="662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we want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48626" y="1011704"/>
            <a:ext cx="2424673" cy="923330"/>
            <a:chOff x="6548626" y="1011704"/>
            <a:chExt cx="2424673" cy="923330"/>
          </a:xfrm>
        </p:grpSpPr>
        <p:sp>
          <p:nvSpPr>
            <p:cNvPr id="41" name="TextBox 40"/>
            <p:cNvSpPr txBox="1"/>
            <p:nvPr/>
          </p:nvSpPr>
          <p:spPr>
            <a:xfrm>
              <a:off x="6683890" y="1011704"/>
              <a:ext cx="2289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0 supports alt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1 supports null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½ inconclusive</a:t>
              </a:r>
            </a:p>
          </p:txBody>
        </p:sp>
        <p:sp>
          <p:nvSpPr>
            <p:cNvPr id="46" name="Left Brace 45"/>
            <p:cNvSpPr/>
            <p:nvPr/>
          </p:nvSpPr>
          <p:spPr>
            <a:xfrm>
              <a:off x="6548626" y="1053693"/>
              <a:ext cx="200497" cy="870321"/>
            </a:xfrm>
            <a:prstGeom prst="leftBrace">
              <a:avLst/>
            </a:prstGeom>
            <a:ln w="19050">
              <a:solidFill>
                <a:srgbClr val="FF0000"/>
              </a:solidFill>
            </a:ln>
            <a:effectLst>
              <a:glow>
                <a:srgbClr val="FF0000">
                  <a:alpha val="2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1389" y="348312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✗</a:t>
            </a:r>
            <a:endParaRPr lang="en-US" sz="24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23933" y="4235281"/>
            <a:ext cx="1882028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05294" y="103261"/>
            <a:ext cx="1909497" cy="860950"/>
            <a:chOff x="1305294" y="103261"/>
            <a:chExt cx="1909497" cy="860950"/>
          </a:xfrm>
        </p:grpSpPr>
        <p:sp>
          <p:nvSpPr>
            <p:cNvPr id="59" name="TextBox 58"/>
            <p:cNvSpPr txBox="1"/>
            <p:nvPr/>
          </p:nvSpPr>
          <p:spPr>
            <a:xfrm>
              <a:off x="1526129" y="379436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⌃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21219312">
              <a:off x="1305294" y="103261"/>
              <a:ext cx="190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2</a:t>
              </a:r>
              <a:r>
                <a:rPr lang="en-US" sz="2000" baseline="30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-generation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rot="19751091">
            <a:off x="-117660" y="119741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Version 2.0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316782" y="1516301"/>
            <a:ext cx="2093746" cy="215135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5" grpId="0"/>
      <p:bldP spid="30" grpId="0"/>
      <p:bldP spid="33" grpId="0"/>
      <p:bldP spid="34" grpId="0"/>
      <p:bldP spid="38" grpId="0"/>
      <p:bldP spid="43" grpId="1"/>
      <p:bldP spid="55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Point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  <m:sub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Data-supported hypothesis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00" dirty="0"/>
                  <a:t> and confidence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  <a:blipFill rotWithShape="0"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98" t="8047" r="10146" b="50854"/>
          <a:stretch/>
        </p:blipFill>
        <p:spPr bwMode="auto">
          <a:xfrm>
            <a:off x="1514822" y="1253130"/>
            <a:ext cx="6288057" cy="1864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14822" y="3017520"/>
            <a:ext cx="6810020" cy="2499814"/>
            <a:chOff x="1514822" y="3017520"/>
            <a:chExt cx="6810020" cy="2499814"/>
          </a:xfrm>
        </p:grpSpPr>
        <p:pic>
          <p:nvPicPr>
            <p:cNvPr id="7" name="Picture 6"/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98" t="46947" r="10146" b="11508"/>
            <a:stretch/>
          </p:blipFill>
          <p:spPr bwMode="auto">
            <a:xfrm>
              <a:off x="1514822" y="3017520"/>
              <a:ext cx="6288057" cy="18843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MU Typewriter Text" charset="0"/>
                      <a:ea typeface="CMU Typewriter Text" charset="0"/>
                      <a:cs typeface="CMU Typewriter Text" charset="0"/>
                    </a:rPr>
                    <a:t>and </a:t>
                  </a:r>
                  <a:r>
                    <a:rPr lang="en-US" dirty="0">
                      <a:solidFill>
                        <a:srgbClr val="0A58FD"/>
                      </a:solidFill>
                      <a:latin typeface="CMU Typewriter Text" charset="0"/>
                      <a:ea typeface="CMU Typewriter Text" charset="0"/>
                      <a:cs typeface="CMU Typewriter Text" charset="0"/>
                    </a:rPr>
                    <a:t>interval null hypothesis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  <a:ea typeface="CMU Typewriter Text" charset="0"/>
                              <a:cs typeface="CMU Typewriter Text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0" i="0">
                              <a:solidFill>
                                <a:srgbClr val="0A58FD"/>
                              </a:solidFill>
                              <a:latin typeface="Cambria Math" charset="0"/>
                              <a:ea typeface="CMU Typewriter Text" charset="0"/>
                              <a:cs typeface="CMU Typewriter Text" charset="0"/>
                            </a:rPr>
                            <m:t> 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CMU Typewriter Text" charset="0"/>
                    <a:ea typeface="CMU Typewriter Text" charset="0"/>
                    <a:cs typeface="CMU Typewriter Text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87" t="-100000" b="-1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2185649" y="3837733"/>
              <a:ext cx="1886696" cy="960688"/>
              <a:chOff x="2185649" y="3837733"/>
              <a:chExt cx="1886696" cy="960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A58F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Arc 11"/>
              <p:cNvSpPr/>
              <p:nvPr/>
            </p:nvSpPr>
            <p:spPr>
              <a:xfrm>
                <a:off x="2185649" y="3837733"/>
                <a:ext cx="1886696" cy="960688"/>
              </a:xfrm>
              <a:prstGeom prst="arc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med" len="med"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1" y="5655308"/>
            <a:ext cx="7962558" cy="8875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C00000"/>
                </a:solidFill>
              </a:rPr>
              <a:t>Works with confidence, credible, and support intervals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8" name="Picture 7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15"/>
          <a:stretch/>
        </p:blipFill>
        <p:spPr bwMode="auto">
          <a:xfrm>
            <a:off x="1241213" y="992191"/>
            <a:ext cx="6695939" cy="175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1241213" y="2597285"/>
            <a:ext cx="6695939" cy="13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61" b="11483"/>
          <a:stretch/>
        </p:blipFill>
        <p:spPr bwMode="auto">
          <a:xfrm>
            <a:off x="1241213" y="4036979"/>
            <a:ext cx="6695939" cy="139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SGPV is in [0,1] and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A58F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 for scientific significance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Fraction of data-supported hypotheses that are null</a:t>
                </a:r>
              </a:p>
              <a:p>
                <a:r>
                  <a:rPr lang="en-US" dirty="0"/>
                  <a:t>Retains strict error control, all rates →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756" y="1017696"/>
            <a:ext cx="1744764" cy="318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7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Delta-gap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000" b="1" dirty="0"/>
                  <a:t>When SGPV=0, there is a gap between the intervals. The length of that gap,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US" sz="2000" b="1" dirty="0"/>
                  <a:t>-units is the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delta-gap.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  <a:blipFill>
                <a:blip r:embed="rId2"/>
                <a:stretch>
                  <a:fillRect l="-796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861835" y="2928036"/>
            <a:ext cx="6695939" cy="13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84265F9-B76C-FA40-A095-5061362980E9}"/>
              </a:ext>
            </a:extLst>
          </p:cNvPr>
          <p:cNvSpPr/>
          <p:nvPr/>
        </p:nvSpPr>
        <p:spPr>
          <a:xfrm rot="16200000">
            <a:off x="4682531" y="4021059"/>
            <a:ext cx="252929" cy="284769"/>
          </a:xfrm>
          <a:prstGeom prst="leftBrace">
            <a:avLst>
              <a:gd name="adj1" fmla="val 8333"/>
              <a:gd name="adj2" fmla="val 48936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6E868-9807-DA49-BDBC-575697E62B90}"/>
              </a:ext>
            </a:extLst>
          </p:cNvPr>
          <p:cNvGrpSpPr/>
          <p:nvPr/>
        </p:nvGrpSpPr>
        <p:grpSpPr>
          <a:xfrm>
            <a:off x="4724583" y="4414768"/>
            <a:ext cx="3388285" cy="1367481"/>
            <a:chOff x="4724583" y="4414768"/>
            <a:chExt cx="3388285" cy="1367481"/>
          </a:xfrm>
        </p:grpSpPr>
        <p:sp>
          <p:nvSpPr>
            <p:cNvPr id="10" name="Bent Arrow 9">
              <a:extLst>
                <a:ext uri="{FF2B5EF4-FFF2-40B4-BE49-F238E27FC236}">
                  <a16:creationId xmlns:a16="http://schemas.microsoft.com/office/drawing/2014/main" id="{0AEEB571-B747-DE4E-A819-9C2AAF5B8D41}"/>
                </a:ext>
              </a:extLst>
            </p:cNvPr>
            <p:cNvSpPr/>
            <p:nvPr/>
          </p:nvSpPr>
          <p:spPr>
            <a:xfrm rot="16200000">
              <a:off x="4759304" y="4380047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/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Delta-gap</a:t>
                  </a:r>
                </a:p>
                <a:p>
                  <a:endParaRPr lang="en-US" sz="800" dirty="0">
                    <a:latin typeface="Arial" charset="0"/>
                    <a:ea typeface="Arial" charset="0"/>
                    <a:cs typeface="Arial" charset="0"/>
                  </a:endParaRPr>
                </a:p>
                <a:p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gap between intervals in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𝛿</m:t>
                      </m:r>
                    </m:oMath>
                  </a14:m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-units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blipFill>
                  <a:blip r:embed="rId4"/>
                  <a:stretch>
                    <a:fillRect l="-2674" t="-333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EB218B-170A-7345-8435-FC276FD0B2F1}"/>
              </a:ext>
            </a:extLst>
          </p:cNvPr>
          <p:cNvSpPr txBox="1"/>
          <p:nvPr/>
        </p:nvSpPr>
        <p:spPr>
          <a:xfrm rot="20442380">
            <a:off x="542876" y="4821374"/>
            <a:ext cx="27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Typewriter Text" charset="0"/>
                <a:ea typeface="CMU Typewriter Text" charset="0"/>
                <a:cs typeface="CMU Typewriter Text" charset="0"/>
              </a:rPr>
              <a:t>Useful for ranking results when SGPV = 0</a:t>
            </a:r>
          </a:p>
        </p:txBody>
      </p:sp>
    </p:spTree>
    <p:extLst>
      <p:ext uri="{BB962C8B-B14F-4D97-AF65-F5344CB8AC3E}">
        <p14:creationId xmlns:p14="http://schemas.microsoft.com/office/powerpoint/2010/main" val="2414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3D6-6C65-8948-A82D-632F0AD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SGPV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the fraction of data-supported hypotheses that are null or practically null </a:t>
                </a:r>
              </a:p>
              <a:p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Specify an the interval null hypothesis or a point null with indifference zone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confidence, support or credible interval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Measure the fraction of interval (#2) that is in the null interval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small-sample correction factor, as necessary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  <a:blipFill>
                <a:blip r:embed="rId2"/>
                <a:stretch>
                  <a:fillRect l="-952" r="-1429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7DED-DD52-034C-A316-31CEB4B9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5A5E-A1E4-5B4A-88B3-6196A9A9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828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Blood Pressure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SBP is reported to the nearest 2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Null Hypothesis: mean SPB is 145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Interval Null hypothesis: mean is 143 to 147 	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Results from 8 mock studies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69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-91440"/>
            <a:ext cx="6437376" cy="7429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BA013-CF92-E449-ABC3-8339DFED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63808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328" y="951680"/>
            <a:ext cx="8527343" cy="52235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Jeffrey</a:t>
            </a:r>
          </a:p>
          <a:p>
            <a:pPr lvl="1"/>
            <a:r>
              <a:rPr lang="en-US" dirty="0"/>
              <a:t>Associate Dean and Professor in Data Science</a:t>
            </a:r>
          </a:p>
          <a:p>
            <a:pPr lvl="1"/>
            <a:r>
              <a:rPr lang="en-US" dirty="0"/>
              <a:t>Areas of research include statistical inference, likelihood methods, second-generation p-values, prediction modeling, ROC curves, and false discovery rates.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pPr lvl="1"/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Megan</a:t>
            </a:r>
          </a:p>
          <a:p>
            <a:pPr lvl="1"/>
            <a:r>
              <a:rPr lang="en-US" dirty="0"/>
              <a:t>PhD Candidate: July 6</a:t>
            </a:r>
            <a:r>
              <a:rPr lang="en-US" baseline="30000" dirty="0"/>
              <a:t>th</a:t>
            </a:r>
            <a:r>
              <a:rPr lang="en-US" dirty="0"/>
              <a:t> Defense</a:t>
            </a:r>
          </a:p>
          <a:p>
            <a:pPr lvl="1"/>
            <a:r>
              <a:rPr lang="en-US" dirty="0"/>
              <a:t>Dissertation: “On second-generation p-values for equivalence testing and study planning, and flexible false discovery rate computation for classical p-values”</a:t>
            </a:r>
          </a:p>
          <a:p>
            <a:pPr lvl="1"/>
            <a:r>
              <a:rPr lang="en-US" dirty="0"/>
              <a:t>September 2022 Research Scientist at Eli Lilly Pharmaceuticals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129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37376" cy="74299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4F1A-7C59-D644-A95B-39B4F911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45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D847-CB52-4F4A-A95D-C086D992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52735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50CC-EB7F-2D46-8EA0-8D56E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90006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12D9C-B5F5-4A40-AE0E-EFF4186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54441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B83F-E92E-2F46-AD79-990BCEA0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8063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2815-1E86-3D44-B747-1339FEE4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26401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9001-02D8-6448-B5C6-BED44080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52224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1AA9-F1C6-6941-95DD-5DFBDEC6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Tables &amp; Odds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2C7D-47E4-6E4D-9974-40AB5CE9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2CD1-1657-FE41-B3AA-4E29B5CB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/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Scale can be important for inconclusive results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of 0 or 1 will always remain the same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An inconclusive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will vary slightly</a:t>
                </a:r>
                <a:endParaRPr lang="ko-KR" altLang="en-US" sz="2000" dirty="0">
                  <a:latin typeface="CMU Typewriter Text" panose="02000609000000000000" pitchFamily="49" charset="0"/>
                  <a:ea typeface="Arial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  <a:blipFill>
                <a:blip r:embed="rId2"/>
                <a:stretch>
                  <a:fillRect l="-1111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ko-KR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log(or) = 0.62 </a:t>
                </a: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(0.05, 1.19)</a:t>
                </a:r>
              </a:p>
              <a:p>
                <a:pPr algn="l"/>
                <a:endParaRPr lang="en-US" altLang="ko-KR" sz="22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(-0.1, 0.1)</a:t>
                </a:r>
              </a:p>
              <a:p>
                <a:pPr algn="l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.1−0.05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1.19−0.05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0.044</m:t>
                      </m:r>
                    </m:oMath>
                  </m:oMathPara>
                </a14:m>
                <a:endParaRPr lang="en-US" altLang="ko-KR" sz="2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11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ko-KR" alt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  <a:blipFill>
                <a:blip r:embed="rId3"/>
                <a:stretch>
                  <a:fillRect l="-2000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 fontScale="85000" lnSpcReduction="2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OR = 1.86  </a:t>
                </a: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(1.05, 3.29)</a:t>
                </a:r>
              </a:p>
              <a:p>
                <a:endParaRPr lang="en-US" altLang="ko-KR" sz="26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(0.9, 1.11)</a:t>
                </a:r>
              </a:p>
              <a:p>
                <a:endParaRPr lang="en-US" sz="1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9−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  <a:blipFill>
                <a:blip r:embed="rId4"/>
                <a:stretch>
                  <a:fillRect t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E19BA-C412-534B-9550-4058AFEB5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09878"/>
              </p:ext>
            </p:extLst>
          </p:nvPr>
        </p:nvGraphicFramePr>
        <p:xfrm>
          <a:off x="456730" y="1533830"/>
          <a:ext cx="432048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Outcome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Unexposed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FBC5E-9769-A142-92F9-24560797A100}"/>
              </a:ext>
            </a:extLst>
          </p:cNvPr>
          <p:cNvCxnSpPr>
            <a:cxnSpLocks/>
          </p:cNvCxnSpPr>
          <p:nvPr/>
        </p:nvCxnSpPr>
        <p:spPr>
          <a:xfrm>
            <a:off x="5336554" y="3823855"/>
            <a:ext cx="362931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55BE-0BFC-AA44-9F8A-1C0A0E57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46" y="268027"/>
            <a:ext cx="8458670" cy="1186880"/>
          </a:xfrm>
        </p:spPr>
        <p:txBody>
          <a:bodyPr/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Bone Marrow in Acute Myocardial Infarction (BOMAMI)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4333-AB3C-2F41-B885-0887A3A36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420" y="1514282"/>
            <a:ext cx="8337695" cy="4631372"/>
          </a:xfrm>
        </p:spPr>
        <p:txBody>
          <a:bodyPr>
            <a:normAutofit lnSpcReduction="10000"/>
          </a:bodyPr>
          <a:lstStyle/>
          <a:p>
            <a:endParaRPr lang="en-US" sz="800" dirty="0"/>
          </a:p>
          <a:p>
            <a:r>
              <a:rPr lang="en-US" sz="2200" dirty="0"/>
              <a:t>European Heart Journal (2011)</a:t>
            </a:r>
          </a:p>
          <a:p>
            <a:r>
              <a:rPr lang="en-US" sz="2200" dirty="0"/>
              <a:t>Randomized multicenter study</a:t>
            </a:r>
          </a:p>
          <a:p>
            <a:r>
              <a:rPr lang="en-US" sz="2200" dirty="0"/>
              <a:t>Intracoronary administration of autologous bone marrow cells (BMCs) can lead to a modest improvement in cardiac function </a:t>
            </a:r>
          </a:p>
          <a:p>
            <a:endParaRPr lang="en-US" sz="1000" dirty="0"/>
          </a:p>
          <a:p>
            <a:r>
              <a:rPr lang="en-US" sz="2200" dirty="0"/>
              <a:t>Aim: Evaluate the effect of BMC therapy on myocardial viability in patients with decreased left ventricular ejection fraction (LVEF) after acute myocardial infarction (AMI)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A1C6-74F2-ED4B-A15A-E22AF8B9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9CB4-F6B4-0F44-9ADF-7FE44A6A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6327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BB72D-9F61-C845-B4DC-B45914CE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1235170"/>
            <a:ext cx="31623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6C386-43AA-5C41-B45D-1381FEAFF0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83"/>
          <a:stretch/>
        </p:blipFill>
        <p:spPr>
          <a:xfrm>
            <a:off x="4893010" y="1916774"/>
            <a:ext cx="3336795" cy="142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0FD841FE-A70A-054C-B862-ED1933BC65E1}"/>
              </a:ext>
            </a:extLst>
          </p:cNvPr>
          <p:cNvSpPr txBox="1">
            <a:spLocks/>
          </p:cNvSpPr>
          <p:nvPr/>
        </p:nvSpPr>
        <p:spPr>
          <a:xfrm>
            <a:off x="4279606" y="3708688"/>
            <a:ext cx="4972678" cy="516402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 Interval: (0.9, 1.11)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7.286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2600" i="1" smtClean="0">
                          <a:latin typeface="Cambria Math" charset="0"/>
                        </a:rPr>
                        <m:t>=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Slides Part I</a:t>
            </a:r>
          </a:p>
          <a:p>
            <a:pPr lvl="1"/>
            <a:r>
              <a:rPr lang="en-US" sz="2400" dirty="0"/>
              <a:t>Introduction and applications</a:t>
            </a:r>
          </a:p>
          <a:p>
            <a:r>
              <a:rPr lang="en-US" sz="2800" dirty="0"/>
              <a:t>Coding Part I</a:t>
            </a:r>
          </a:p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301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56D6-39DA-3E4B-80B5-8FC80204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Measures for BOMAMI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7211-BFE0-E142-A137-B772F75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0B22-3110-864C-8CE9-B1B1020D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FEA79-D1A1-8A4C-9829-A5405FAE85A3}"/>
              </a:ext>
            </a:extLst>
          </p:cNvPr>
          <p:cNvSpPr txBox="1">
            <a:spLocks/>
          </p:cNvSpPr>
          <p:nvPr/>
        </p:nvSpPr>
        <p:spPr>
          <a:xfrm>
            <a:off x="6279134" y="1339134"/>
            <a:ext cx="3298692" cy="146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Null Hypotheses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OR/RR: (0.9, 1.11)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RD: (-0.05, 0.05)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E655C-0282-D643-B86A-BC0693A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7886"/>
              </p:ext>
            </p:extLst>
          </p:nvPr>
        </p:nvGraphicFramePr>
        <p:xfrm>
          <a:off x="685331" y="1339134"/>
          <a:ext cx="519933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636">
                  <a:extLst>
                    <a:ext uri="{9D8B030D-6E8A-4147-A177-3AD203B41FA5}">
                      <a16:colId xmlns:a16="http://schemas.microsoft.com/office/drawing/2014/main" val="421785506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BMC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5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80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F0EC2-2C97-BB49-9182-485346FCC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08601"/>
              </p:ext>
            </p:extLst>
          </p:nvPr>
        </p:nvGraphicFramePr>
        <p:xfrm>
          <a:off x="685331" y="3990438"/>
          <a:ext cx="7411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753">
                  <a:extLst>
                    <a:ext uri="{9D8B030D-6E8A-4147-A177-3AD203B41FA5}">
                      <a16:colId xmlns:a16="http://schemas.microsoft.com/office/drawing/2014/main" val="3777889714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1181666135"/>
                    </a:ext>
                  </a:extLst>
                </a:gridCol>
                <a:gridCol w="1287379">
                  <a:extLst>
                    <a:ext uri="{9D8B030D-6E8A-4147-A177-3AD203B41FA5}">
                      <a16:colId xmlns:a16="http://schemas.microsoft.com/office/drawing/2014/main" val="2645840565"/>
                    </a:ext>
                  </a:extLst>
                </a:gridCol>
                <a:gridCol w="974558">
                  <a:extLst>
                    <a:ext uri="{9D8B030D-6E8A-4147-A177-3AD203B41FA5}">
                      <a16:colId xmlns:a16="http://schemas.microsoft.com/office/drawing/2014/main" val="2203931339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132937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Upper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SGPV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0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7.286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4.589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8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67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85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93A07-391A-054B-B937-E118F554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69" y="1865995"/>
            <a:ext cx="7874617" cy="4288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3C78F-0353-BC47-B7DA-9D1B6F0719DA}"/>
              </a:ext>
            </a:extLst>
          </p:cNvPr>
          <p:cNvSpPr txBox="1"/>
          <p:nvPr/>
        </p:nvSpPr>
        <p:spPr>
          <a:xfrm>
            <a:off x="436627" y="1249241"/>
            <a:ext cx="811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Logistic Regression</a:t>
            </a:r>
            <a:endParaRPr lang="en-US" sz="24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/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6FD06A7-F628-C447-9792-E7BD1A0C4819}"/>
              </a:ext>
            </a:extLst>
          </p:cNvPr>
          <p:cNvSpPr txBox="1"/>
          <p:nvPr/>
        </p:nvSpPr>
        <p:spPr>
          <a:xfrm>
            <a:off x="8506009" y="2229004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46718-FDC6-424C-BFA6-D8FA8CACE534}"/>
              </a:ext>
            </a:extLst>
          </p:cNvPr>
          <p:cNvSpPr txBox="1"/>
          <p:nvPr/>
        </p:nvSpPr>
        <p:spPr>
          <a:xfrm>
            <a:off x="8370017" y="4182386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790EE-9676-664A-9246-334DC44178FD}"/>
              </a:ext>
            </a:extLst>
          </p:cNvPr>
          <p:cNvSpPr txBox="1"/>
          <p:nvPr/>
        </p:nvSpPr>
        <p:spPr>
          <a:xfrm>
            <a:off x="8506009" y="4643597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299F0-9D25-B74D-A9F9-4F466AD593FF}"/>
              </a:ext>
            </a:extLst>
          </p:cNvPr>
          <p:cNvSpPr txBox="1"/>
          <p:nvPr/>
        </p:nvSpPr>
        <p:spPr>
          <a:xfrm>
            <a:off x="8370014" y="5069892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914AB-FCC4-2544-8529-B49D3ACDF386}"/>
              </a:ext>
            </a:extLst>
          </p:cNvPr>
          <p:cNvSpPr txBox="1"/>
          <p:nvPr/>
        </p:nvSpPr>
        <p:spPr>
          <a:xfrm>
            <a:off x="8370015" y="3709144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5A26B-F2E3-4142-8AE8-D5B3848AAC36}"/>
              </a:ext>
            </a:extLst>
          </p:cNvPr>
          <p:cNvSpPr txBox="1"/>
          <p:nvPr/>
        </p:nvSpPr>
        <p:spPr>
          <a:xfrm>
            <a:off x="8370014" y="3202499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EB57C7-D586-3F4E-8905-5DE253075128}"/>
              </a:ext>
            </a:extLst>
          </p:cNvPr>
          <p:cNvSpPr txBox="1"/>
          <p:nvPr/>
        </p:nvSpPr>
        <p:spPr>
          <a:xfrm>
            <a:off x="8230919" y="2731140"/>
            <a:ext cx="91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0.048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4BDB0-1C44-5946-A2BA-778DD163A1FB}"/>
              </a:ext>
            </a:extLst>
          </p:cNvPr>
          <p:cNvSpPr/>
          <p:nvPr/>
        </p:nvSpPr>
        <p:spPr>
          <a:xfrm>
            <a:off x="3745495" y="1264629"/>
            <a:ext cx="41665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with Null Zone: (0.9, 1.11)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interval null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8" y="1388344"/>
            <a:ext cx="6381337" cy="4715367"/>
          </a:xfrm>
        </p:spPr>
        <p:txBody>
          <a:bodyPr>
            <a:normAutofit/>
          </a:bodyPr>
          <a:lstStyle/>
          <a:p>
            <a:r>
              <a:rPr lang="en-US" dirty="0"/>
              <a:t>Before analyzing data (!)</a:t>
            </a:r>
          </a:p>
          <a:p>
            <a:r>
              <a:rPr lang="en-US" dirty="0"/>
              <a:t>Measurement error</a:t>
            </a:r>
          </a:p>
          <a:p>
            <a:r>
              <a:rPr lang="en-US" dirty="0"/>
              <a:t>Subject matter knowledge</a:t>
            </a:r>
          </a:p>
          <a:p>
            <a:r>
              <a:rPr lang="en-US" dirty="0"/>
              <a:t>Impact of findings</a:t>
            </a:r>
          </a:p>
          <a:p>
            <a:r>
              <a:rPr lang="en-US" dirty="0"/>
              <a:t>Community standard</a:t>
            </a:r>
          </a:p>
          <a:p>
            <a:r>
              <a:rPr lang="en-US" dirty="0"/>
              <a:t>Get creative (</a:t>
            </a:r>
            <a:r>
              <a:rPr lang="en-US" dirty="0" err="1"/>
              <a:t>fMR</a:t>
            </a:r>
            <a:r>
              <a:rPr lang="en-US" dirty="0"/>
              <a:t> example)</a:t>
            </a:r>
          </a:p>
          <a:p>
            <a:r>
              <a:rPr lang="en-US" dirty="0"/>
              <a:t>Width not critical, buffer</a:t>
            </a:r>
          </a:p>
          <a:p>
            <a:r>
              <a:rPr lang="en-US" i="1" dirty="0">
                <a:solidFill>
                  <a:srgbClr val="C00000"/>
                </a:solidFill>
              </a:rPr>
              <a:t>The Atlantic salmon imaging saga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112" y="1449694"/>
            <a:ext cx="35861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9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37DF92-6180-5749-BB75-34BDBD3E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0" y="417828"/>
            <a:ext cx="8441871" cy="4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DBD6C-EFE9-B04E-8B0C-12CA0AA9643B}"/>
              </a:ext>
            </a:extLst>
          </p:cNvPr>
          <p:cNvSpPr/>
          <p:nvPr/>
        </p:nvSpPr>
        <p:spPr>
          <a:xfrm>
            <a:off x="262293" y="5228941"/>
            <a:ext cx="86912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"Sagittal and axial images; t(131) &gt; 3.15, p(uncorrected) &lt; 0.001, 3 voxel extent threshold. Two clusters were observed in the salmon central nervous system. One cluster…in the medial brain cavity and another…in the upper spinal column." </a:t>
            </a:r>
          </a:p>
          <a:p>
            <a:endParaRPr lang="en-US" sz="2000" dirty="0"/>
          </a:p>
          <a:p>
            <a:r>
              <a:rPr lang="en-US" sz="2000" i="1" dirty="0"/>
              <a:t>From Bennett et. al., 2010, JSUR 1:1 1-5.   </a:t>
            </a:r>
            <a:r>
              <a:rPr lang="en-US" sz="2000" b="1" i="1" dirty="0">
                <a:solidFill>
                  <a:srgbClr val="C00000"/>
                </a:solidFill>
              </a:rPr>
              <a:t>8064 total voxels; 16 identified.</a:t>
            </a:r>
          </a:p>
        </p:txBody>
      </p:sp>
    </p:spTree>
    <p:extLst>
      <p:ext uri="{BB962C8B-B14F-4D97-AF65-F5344CB8AC3E}">
        <p14:creationId xmlns:p14="http://schemas.microsoft.com/office/powerpoint/2010/main" val="40026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D815-DCD6-F444-B33B-019794FC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7" y="152400"/>
            <a:ext cx="8452944" cy="3386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871D0-22C9-BE44-8796-B2E9B715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" y="3716488"/>
            <a:ext cx="9075905" cy="221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035F4-B06C-AB48-8517-7E26D892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" y="6265557"/>
            <a:ext cx="9060684" cy="3297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52756-247D-9C41-AD95-F9C0EFC5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E54FE-8BF1-6C45-81E3-1971623C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0507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 Cancer Survival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Survival time in patients with advanced lung cancer (days)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Potential for gender dissimilarities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Trial by North Central Cancer Treatment Group (1994)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3222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2" y="-645740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4" y="-719252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gene expression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Classifying acute leukemia by precursors        	(Golub 1999, </a:t>
            </a:r>
            <a:r>
              <a:rPr lang="en-US" i="1" dirty="0"/>
              <a:t>Science</a:t>
            </a:r>
            <a:r>
              <a:rPr lang="en-US" dirty="0"/>
              <a:t>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7128 genes ; 72 patients  (47 ALL and 25 AML)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 err="1"/>
              <a:t>Affymetrix</a:t>
            </a:r>
            <a:r>
              <a:rPr lang="en-US" dirty="0"/>
              <a:t> chip collected expression levels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`interesting' genes whose 			expression levels differ between    		All and AML subjects.</a:t>
            </a:r>
            <a:endParaRPr lang="en-US" sz="4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fold changes of 2 or more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88443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157909"/>
            <a:ext cx="7040880" cy="7040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35430" y="35019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Typewriter Text" charset="0"/>
                <a:ea typeface="CMU Typewriter Text" charset="0"/>
                <a:cs typeface="CMU Typewriter Text" charset="0"/>
              </a:rPr>
              <a:t>7128 test-statistics</a:t>
            </a:r>
            <a:endParaRPr lang="en-US" dirty="0">
              <a:latin typeface="CMU Typewriter Text" charset="0"/>
              <a:ea typeface="CMU Typewriter Text" charset="0"/>
              <a:cs typeface="CMU Typewriter Text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2344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</a:p>
          <a:p>
            <a:r>
              <a:rPr lang="en-US" dirty="0"/>
              <a:t>Make sure everyone can access 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9700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79846" y="160615"/>
            <a:ext cx="8731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0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654680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32477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4" y="-642620"/>
            <a:ext cx="7360920" cy="73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6" y="-243408"/>
            <a:ext cx="7360920" cy="7360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2817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185235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243408"/>
            <a:ext cx="7360920" cy="7360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62864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27194"/>
            <a:ext cx="7995531" cy="866959"/>
          </a:xfrm>
        </p:spPr>
        <p:txBody>
          <a:bodyPr/>
          <a:lstStyle/>
          <a:p>
            <a:r>
              <a:rPr lang="en-US" sz="3200" dirty="0"/>
              <a:t>Cross-Tabulation of Leukemia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0497" y="1769424"/>
            <a:ext cx="8264122" cy="622488"/>
          </a:xfrm>
        </p:spPr>
        <p:txBody>
          <a:bodyPr>
            <a:normAutofit/>
          </a:bodyPr>
          <a:lstStyle/>
          <a:p>
            <a:r>
              <a:rPr lang="en-US" dirty="0"/>
              <a:t>Bonferroni vs ASA SGPV Short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1/2 &lt; Fold Change &lt; 2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1/1.915 &lt; Fold Change &lt; 1.915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𝟐𝟖𝟐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524" t="-5357" r="-142857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2416" t="-5357" r="-671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619" t="-190323" r="-351327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361" t="-190323" r="-309278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405" t="-190323" r="-78571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6923" t="-190323" r="-1538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90323" r="-408000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8125" r="-40800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751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study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Findings: Bonferroni 264</a:t>
                </a:r>
                <a:r>
                  <a:rPr lang="en-US"/>
                  <a:t>, SGPV </a:t>
                </a:r>
                <a:r>
                  <a:rPr lang="en-US" dirty="0"/>
                  <a:t>229</a:t>
                </a:r>
              </a:p>
              <a:p>
                <a:pPr lvl="1"/>
                <a:r>
                  <a:rPr lang="en-US" dirty="0"/>
                  <a:t>Agree on 164 findings</a:t>
                </a:r>
              </a:p>
              <a:p>
                <a:pPr lvl="1"/>
                <a:r>
                  <a:rPr lang="en-US" dirty="0"/>
                  <a:t>Bonferroni +100, SGPV +65</a:t>
                </a:r>
              </a:p>
              <a:p>
                <a:r>
                  <a:rPr lang="en-US" dirty="0"/>
                  <a:t>Effective Type I error rate: 0.037 vs. 0.032</a:t>
                </a:r>
              </a:p>
              <a:p>
                <a:r>
                  <a:rPr lang="en-US" dirty="0"/>
                  <a:t>FDR of 2.45% captures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  <m:r>
                      <a:rPr lang="en-US" b="0" i="1">
                        <a:solidFill>
                          <a:schemeClr val="dk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737 others</a:t>
                </a:r>
              </a:p>
              <a:p>
                <a:r>
                  <a:rPr lang="en-US" dirty="0"/>
                  <a:t>Moving cutoff trades Type I for Type II errors</a:t>
                </a:r>
              </a:p>
              <a:p>
                <a:r>
                  <a:rPr lang="en-US" dirty="0"/>
                  <a:t>SGPV changes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ranking</a:t>
                </a:r>
                <a:r>
                  <a:rPr lang="en-US" dirty="0"/>
                  <a:t> of findings</a:t>
                </a:r>
              </a:p>
              <a:p>
                <a:pPr lvl="1"/>
                <a:r>
                  <a:rPr lang="en-US" dirty="0"/>
                  <a:t>Three categories now: null, alt, inconclusive</a:t>
                </a:r>
              </a:p>
              <a:p>
                <a:pPr lvl="1"/>
                <a:r>
                  <a:rPr lang="en-US" dirty="0"/>
                  <a:t>Null findings not illustrated here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  <a:blipFill rotWithShape="0"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TextBox 6"/>
          <p:cNvSpPr txBox="1"/>
          <p:nvPr/>
        </p:nvSpPr>
        <p:spPr>
          <a:xfrm rot="20227704">
            <a:off x="6039637" y="1391575"/>
            <a:ext cx="26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Some SGPV findings</a:t>
            </a:r>
          </a:p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have a priori published validation</a:t>
            </a:r>
          </a:p>
        </p:txBody>
      </p:sp>
    </p:spTree>
    <p:extLst>
      <p:ext uri="{BB962C8B-B14F-4D97-AF65-F5344CB8AC3E}">
        <p14:creationId xmlns:p14="http://schemas.microsoft.com/office/powerpoint/2010/main" val="14971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3" y="-220161"/>
            <a:ext cx="7203132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03A0-9887-2748-94D8-CF78F29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306342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30629"/>
            <a:ext cx="7360920" cy="71761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D7B13-3E10-304B-8B64-4A0833E9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5715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/>
              <a:t>Classical </a:t>
            </a:r>
            <a:r>
              <a:rPr lang="en-US" i="1" dirty="0"/>
              <a:t>p</a:t>
            </a:r>
            <a:r>
              <a:rPr lang="en-US" dirty="0"/>
              <a:t>-values are</a:t>
            </a:r>
          </a:p>
          <a:p>
            <a:pPr lvl="1"/>
            <a:r>
              <a:rPr lang="en-US" dirty="0"/>
              <a:t>Ubiquitous, Sacrosanct, Imperfect, Misused</a:t>
            </a:r>
          </a:p>
          <a:p>
            <a:pPr lvl="1"/>
            <a:r>
              <a:rPr lang="en-US" dirty="0"/>
              <a:t>Misunderstood (Significance vs. Hypothesis testing roles)</a:t>
            </a:r>
          </a:p>
          <a:p>
            <a:pPr lvl="1"/>
            <a:r>
              <a:rPr lang="en-US" dirty="0"/>
              <a:t>Openly debated in practice and theory</a:t>
            </a:r>
          </a:p>
          <a:p>
            <a:r>
              <a:rPr lang="en-US" dirty="0"/>
              <a:t>Trend toward estimation in reporting of results</a:t>
            </a:r>
          </a:p>
          <a:p>
            <a:pPr lvl="1"/>
            <a:r>
              <a:rPr lang="en-US" dirty="0"/>
              <a:t>Report a estimation interval (e.g. confidence interval)</a:t>
            </a:r>
          </a:p>
          <a:p>
            <a:pPr lvl="1"/>
            <a:r>
              <a:rPr lang="en-US" dirty="0"/>
              <a:t>Does interval contain only clinically significant values?</a:t>
            </a:r>
          </a:p>
          <a:p>
            <a:r>
              <a:rPr lang="en-US" dirty="0"/>
              <a:t>ASA SGPV Short Course (SGPVs)</a:t>
            </a:r>
          </a:p>
          <a:p>
            <a:pPr lvl="1"/>
            <a:r>
              <a:rPr lang="en-US" dirty="0"/>
              <a:t>Embody and formalize this trend</a:t>
            </a:r>
          </a:p>
          <a:p>
            <a:pPr lvl="1"/>
            <a:r>
              <a:rPr lang="en-US" dirty="0"/>
              <a:t>Maintain and improve error rate control</a:t>
            </a:r>
          </a:p>
          <a:p>
            <a:pPr lvl="1"/>
            <a:r>
              <a:rPr lang="en-US" dirty="0"/>
              <a:t>Define clinically significant before looking at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672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46958"/>
            <a:ext cx="7360920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EB46-2BF1-334D-9C81-F510428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041479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28" y="-163286"/>
            <a:ext cx="7360920" cy="72087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FBD96-C3E6-5544-B6A4-7DE007D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90726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SNPs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 fontScale="92500"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International Consortium for Prostate Cancer 	Genetics (</a:t>
            </a:r>
            <a:r>
              <a:rPr lang="en-US" dirty="0" err="1"/>
              <a:t>Schaid</a:t>
            </a:r>
            <a:r>
              <a:rPr lang="en-US" dirty="0"/>
              <a:t> and Chang 2055; ICPCG 2018)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3,894 subjects: 2,511 cases &amp; 1,383 controls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247,000 single-nucleotide polymorphisms (SNPs) 	from Chromosome 6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`interesting’ SNPs potentially 	associated with prostate cancer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odds ratios of &lt;0.9 or &gt;1.11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875299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ABC-4222-2240-9EA1-484186878B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3" y="779462"/>
            <a:ext cx="9098068" cy="5052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6416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F322-1FB7-314A-9FAF-093FB5E4E4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3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7EB0D-944D-FC42-A7BB-7C45F3B344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2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84860-39A7-4044-A54C-350E699291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" y="486878"/>
            <a:ext cx="9181371" cy="59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5A585-C98E-E94D-8784-AAEA8A96FA6E}"/>
              </a:ext>
            </a:extLst>
          </p:cNvPr>
          <p:cNvPicPr/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9" y="0"/>
            <a:ext cx="8411127" cy="63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the Code Part 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856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494146"/>
                <a:ext cx="7772870" cy="4725784"/>
              </a:xfrm>
            </p:spPr>
            <p:txBody>
              <a:bodyPr>
                <a:normAutofit fontScale="92500" lnSpcReduction="2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Evidential Metrics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Introductory examples (4)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example, 7128 Genes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sz="2200" dirty="0"/>
                  <a:t>⍺=0.05 vs ⍺=0.05/7128 vs SG </a:t>
                </a:r>
                <a:r>
                  <a:rPr lang="en-US" sz="2200" i="1" dirty="0"/>
                  <a:t>p</a:t>
                </a:r>
                <a:r>
                  <a:rPr lang="en-US" sz="2200" dirty="0"/>
                  <a:t>-value</a:t>
                </a:r>
                <a:r>
                  <a:rPr lang="en-US" dirty="0"/>
                  <a:t>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 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Prostate Cancer SNP data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247,000)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3,894 subjects: 2,511 cases &amp; 1,383 controls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494146"/>
                <a:ext cx="7772870" cy="4725784"/>
              </a:xfrm>
              <a:blipFill>
                <a:blip r:embed="rId3"/>
                <a:stretch>
                  <a:fillRect l="-81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 descr="mage result for p-value pictu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888" y="480427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Evidential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374139"/>
            <a:ext cx="8196023" cy="50237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Measure of the strength evidence</a:t>
            </a:r>
            <a:r>
              <a:rPr lang="en-US" b="1" dirty="0"/>
              <a:t>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Axiomatic and intuitive justification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Summary statistic, yardstick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Propensity to collect data that will yield a misleading #1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Error rates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study design (!)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Probability that an observed #1 is misleading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False Discovery rate, False Confirmation rate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Chance that an observed result is mistaken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observed data (!)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7386" y="1679385"/>
            <a:ext cx="221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Positive Test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Negative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6663" y="69151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Example: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Diagnostic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2709" y="3393593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Sensitivity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5394" y="5219701"/>
            <a:ext cx="723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PPV 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NPV</a:t>
            </a:r>
          </a:p>
        </p:txBody>
      </p:sp>
    </p:spTree>
    <p:extLst>
      <p:ext uri="{BB962C8B-B14F-4D97-AF65-F5344CB8AC3E}">
        <p14:creationId xmlns:p14="http://schemas.microsoft.com/office/powerpoint/2010/main" val="3278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797" y="1308169"/>
          <a:ext cx="7772872" cy="361402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7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Evidential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Metric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What it measures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Hypothesis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Significance 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strength of the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0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study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to yield misleading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observed results to be misleading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952" y="5419282"/>
            <a:ext cx="8807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The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2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is used to measure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three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 distinct metrics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1591" y="2247900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6721" y="2900145"/>
            <a:ext cx="1789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(error rates)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8447" y="4125408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2563" y="3259217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6501" y="1964632"/>
            <a:ext cx="1532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/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</a:t>
            </a:r>
            <a:r>
              <a:rPr lang="en-US" sz="2000" i="1" dirty="0">
                <a:latin typeface="CMU Concrete Roman" charset="0"/>
                <a:ea typeface="CMU Concrete Roman" charset="0"/>
                <a:cs typeface="CMU Concrete Roman" charset="0"/>
              </a:rPr>
              <a:t>p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-value)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99419" y="4109627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724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A58FD"/>
                </a:solidFill>
              </a:rPr>
              <a:t>StatisticalEvidence.com</a:t>
            </a:r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Examine statistical properties in module 2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9E6E4-118B-E348-B765-E829BD72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16981920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2933</TotalTime>
  <Words>2389</Words>
  <Application>Microsoft Macintosh PowerPoint</Application>
  <PresentationFormat>On-screen Show (4:3)</PresentationFormat>
  <Paragraphs>630</Paragraphs>
  <Slides>58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1" baseType="lpstr"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Comic Sans MS</vt:lpstr>
      <vt:lpstr>LucidaGrande</vt:lpstr>
      <vt:lpstr>Times New Roman</vt:lpstr>
      <vt:lpstr>Tw Cen MT</vt:lpstr>
      <vt:lpstr>Droplet</vt:lpstr>
      <vt:lpstr>Second-generation p-values: Introduction and Applications</vt:lpstr>
      <vt:lpstr>About Us</vt:lpstr>
      <vt:lpstr>Timeline</vt:lpstr>
      <vt:lpstr>Intro?</vt:lpstr>
      <vt:lpstr>Synopsis</vt:lpstr>
      <vt:lpstr>Outline</vt:lpstr>
      <vt:lpstr>Evidential metrics</vt:lpstr>
      <vt:lpstr>Testing</vt:lpstr>
      <vt:lpstr>Second-generation p-value </vt:lpstr>
      <vt:lpstr>The p-value (what it is)</vt:lpstr>
      <vt:lpstr>The p-value (what it is)</vt:lpstr>
      <vt:lpstr>Illustration</vt:lpstr>
      <vt:lpstr>Illustration</vt:lpstr>
      <vt:lpstr>Second-generation p-value</vt:lpstr>
      <vt:lpstr>Definition</vt:lpstr>
      <vt:lpstr>The Delta-gap</vt:lpstr>
      <vt:lpstr>Steps</vt:lpstr>
      <vt:lpstr>Systolic Blood Pressure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2x2 Tables &amp; Odds Ratios</vt:lpstr>
      <vt:lpstr>Bone Marrow in Acute Myocardial Infarction (BOMAMI)</vt:lpstr>
      <vt:lpstr>BONAMI Trial</vt:lpstr>
      <vt:lpstr>Effect Measures for BOMAMI</vt:lpstr>
      <vt:lpstr>BONAMI Trial</vt:lpstr>
      <vt:lpstr>Setting interval null</vt:lpstr>
      <vt:lpstr>PowerPoint Presentation</vt:lpstr>
      <vt:lpstr>PowerPoint Presentation</vt:lpstr>
      <vt:lpstr>Lung Cancer Survival</vt:lpstr>
      <vt:lpstr>PowerPoint Presentation</vt:lpstr>
      <vt:lpstr>PowerPoint Presentation</vt:lpstr>
      <vt:lpstr>Leukemia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Cross-Tabulation of Leukemia Results</vt:lpstr>
      <vt:lpstr>Leukemia study findings</vt:lpstr>
      <vt:lpstr>PowerPoint Presentation</vt:lpstr>
      <vt:lpstr>PowerPoint Presentation</vt:lpstr>
      <vt:lpstr>PowerPoint Presentation</vt:lpstr>
      <vt:lpstr>PowerPoint Presentation</vt:lpstr>
      <vt:lpstr>Prostate Cancer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for the Code Part I!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821</cp:revision>
  <cp:lastPrinted>2019-11-04T22:38:32Z</cp:lastPrinted>
  <dcterms:created xsi:type="dcterms:W3CDTF">2014-09-12T17:25:11Z</dcterms:created>
  <dcterms:modified xsi:type="dcterms:W3CDTF">2022-06-10T15:03:10Z</dcterms:modified>
</cp:coreProperties>
</file>